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sldIdLst>
    <p:sldId id="256" r:id="rId2"/>
    <p:sldId id="258" r:id="rId3"/>
    <p:sldId id="285" r:id="rId4"/>
    <p:sldId id="286" r:id="rId5"/>
    <p:sldId id="287" r:id="rId6"/>
    <p:sldId id="298" r:id="rId7"/>
    <p:sldId id="288" r:id="rId8"/>
    <p:sldId id="289" r:id="rId9"/>
    <p:sldId id="290" r:id="rId10"/>
    <p:sldId id="262" r:id="rId11"/>
    <p:sldId id="275" r:id="rId12"/>
    <p:sldId id="291" r:id="rId13"/>
    <p:sldId id="292" r:id="rId14"/>
    <p:sldId id="274" r:id="rId15"/>
    <p:sldId id="293" r:id="rId16"/>
    <p:sldId id="294" r:id="rId17"/>
    <p:sldId id="295" r:id="rId18"/>
    <p:sldId id="296" r:id="rId19"/>
    <p:sldId id="297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32F27-4841-4F82-B7E8-80B6CC0B9AA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ED9A-FEB1-4AC3-9E92-9A8FC0304AF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293096"/>
            <a:ext cx="6702463" cy="864096"/>
          </a:xfrm>
        </p:spPr>
        <p:txBody>
          <a:bodyPr>
            <a:normAutofit fontScale="90000"/>
          </a:bodyPr>
          <a:lstStyle/>
          <a:p>
            <a:r>
              <a:rPr lang="mn-MN" sz="7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Bengaly Mon" pitchFamily="2" charset="0"/>
              </a:rPr>
              <a:t>Танилцуулга</a:t>
            </a:r>
            <a:r>
              <a:rPr lang="mn-MN" sz="5400" dirty="0" smtClean="0"/>
              <a:t> </a:t>
            </a:r>
            <a:r>
              <a:rPr lang="mn-MN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764" y="5402617"/>
            <a:ext cx="1960152" cy="862614"/>
          </a:xfrm>
        </p:spPr>
        <p:txBody>
          <a:bodyPr>
            <a:noAutofit/>
          </a:bodyPr>
          <a:lstStyle/>
          <a:p>
            <a:r>
              <a:rPr lang="mn-M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r>
              <a:rPr lang="mn-MN" sz="32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516216" y="0"/>
            <a:ext cx="1120435" cy="6552728"/>
          </a:xfrm>
          <a:prstGeom prst="rect">
            <a:avLst/>
          </a:prstGeom>
          <a:noFill/>
        </p:spPr>
        <p:txBody>
          <a:bodyPr vert="wordArtVert"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n-MN" sz="28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Bengaly Mon" pitchFamily="2" charset="0"/>
              </a:rPr>
              <a:t>Ганжир чулуу ХХК  </a:t>
            </a:r>
            <a:endParaRPr lang="en-US" sz="2800" b="1" cap="none" spc="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Bengaly Mo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r="4131"/>
          <a:stretch/>
        </p:blipFill>
        <p:spPr>
          <a:xfrm rot="5400000">
            <a:off x="1400033" y="-743850"/>
            <a:ext cx="346361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7715200" cy="642400"/>
          </a:xfrm>
        </p:spPr>
        <p:txBody>
          <a:bodyPr>
            <a:normAutofit fontScale="90000"/>
          </a:bodyPr>
          <a:lstStyle/>
          <a:p>
            <a:pPr algn="ctr"/>
            <a:r>
              <a:rPr lang="mn-MN" sz="2400" dirty="0" smtClean="0"/>
              <a:t>Талбай цэвэрлэхийн өмнөх болон цэвэрлэсний </a:t>
            </a:r>
            <a:br>
              <a:rPr lang="mn-MN" sz="2400" dirty="0" smtClean="0"/>
            </a:br>
            <a:r>
              <a:rPr lang="mn-MN" sz="2400" dirty="0" smtClean="0"/>
              <a:t>дараах байдал.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3" y="976957"/>
            <a:ext cx="3790528" cy="27891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01" y="4014855"/>
            <a:ext cx="2210350" cy="2661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01688"/>
            <a:ext cx="2210350" cy="273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92560"/>
            <a:ext cx="3816085" cy="26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pPr algn="ctr"/>
            <a:r>
              <a:rPr lang="mn-MN" sz="3200" dirty="0" smtClean="0">
                <a:latin typeface="AGBengaly Mon" pitchFamily="2" charset="0"/>
              </a:rPr>
              <a:t>Ажилчид ба цалин олголт </a:t>
            </a:r>
            <a:endParaRPr lang="en-US" sz="3200" dirty="0">
              <a:latin typeface="AGBengaly Mo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112568"/>
          </a:xfrm>
        </p:spPr>
        <p:txBody>
          <a:bodyPr>
            <a:normAutofit/>
          </a:bodyPr>
          <a:lstStyle/>
          <a:p>
            <a:r>
              <a:rPr lang="mn-MN" sz="2800" dirty="0" smtClean="0">
                <a:latin typeface="AGBengaly Mon" pitchFamily="2" charset="0"/>
              </a:rPr>
              <a:t>2018 онд манай компани урт богино хугацаагаар нийт 39 ажилчин ажиллуулсан байна. </a:t>
            </a:r>
          </a:p>
          <a:p>
            <a:r>
              <a:rPr lang="mn-MN" sz="2800" dirty="0" smtClean="0">
                <a:latin typeface="AGBengaly Mon" pitchFamily="2" charset="0"/>
              </a:rPr>
              <a:t>Үүнээс талбайд 20 ажилчид,  мод боловсруулах  газар  19 ажилчид ажилласан. </a:t>
            </a:r>
          </a:p>
          <a:p>
            <a:r>
              <a:rPr lang="mn-MN" sz="2800" dirty="0" smtClean="0">
                <a:latin typeface="AGBengaly Mon" pitchFamily="2" charset="0"/>
              </a:rPr>
              <a:t>Мод боловсруулах газар ажилласан ажилчдын  цалин  30,900,000₮</a:t>
            </a:r>
          </a:p>
          <a:p>
            <a:r>
              <a:rPr lang="mn-MN" sz="2800" dirty="0" smtClean="0">
                <a:latin typeface="AGBengaly Mon" pitchFamily="2" charset="0"/>
              </a:rPr>
              <a:t>Талбайд ажилласан ажилчдын цалин 6,150,000₮  цалинг олгосон. </a:t>
            </a:r>
          </a:p>
          <a:p>
            <a:r>
              <a:rPr lang="mn-MN" sz="2800" dirty="0" smtClean="0">
                <a:latin typeface="AGBengaly Mon" pitchFamily="2" charset="0"/>
              </a:rPr>
              <a:t>Нийт цалин: 37,050,000₮ цалин олгосон.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355" y="116632"/>
            <a:ext cx="7125113" cy="924475"/>
          </a:xfrm>
        </p:spPr>
        <p:txBody>
          <a:bodyPr/>
          <a:lstStyle/>
          <a:p>
            <a:r>
              <a:rPr lang="mn-MN" dirty="0" smtClean="0"/>
              <a:t>Машин тоног төхөөрөмж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104456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31919"/>
          <a:stretch/>
        </p:blipFill>
        <p:spPr>
          <a:xfrm>
            <a:off x="4534660" y="980728"/>
            <a:ext cx="4028050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0" y="3861048"/>
            <a:ext cx="4096455" cy="266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21192" r="215" b="28776"/>
          <a:stretch/>
        </p:blipFill>
        <p:spPr>
          <a:xfrm>
            <a:off x="4500768" y="3861048"/>
            <a:ext cx="402805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8583"/>
            <a:ext cx="7125113" cy="924475"/>
          </a:xfrm>
        </p:spPr>
        <p:txBody>
          <a:bodyPr/>
          <a:lstStyle/>
          <a:p>
            <a:pPr algn="ctr"/>
            <a:r>
              <a:rPr lang="mn-MN" dirty="0" smtClean="0"/>
              <a:t>      </a:t>
            </a:r>
            <a:r>
              <a:rPr lang="mn-MN" dirty="0" smtClean="0">
                <a:latin typeface="AGBengaly Mon" pitchFamily="2" charset="0"/>
              </a:rPr>
              <a:t>Үйлдвэрлэлийн  тоног төхөөрөмж </a:t>
            </a:r>
            <a:endParaRPr lang="en-US" dirty="0">
              <a:latin typeface="AGBengaly Mon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2758"/>
            <a:ext cx="2664296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1" b="24929"/>
          <a:stretch/>
        </p:blipFill>
        <p:spPr>
          <a:xfrm>
            <a:off x="683568" y="1186864"/>
            <a:ext cx="2520280" cy="2818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r="47273"/>
          <a:stretch/>
        </p:blipFill>
        <p:spPr>
          <a:xfrm>
            <a:off x="3635896" y="1214799"/>
            <a:ext cx="4269626" cy="51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584175"/>
          </a:xfrm>
        </p:spPr>
        <p:txBody>
          <a:bodyPr>
            <a:normAutofit fontScale="90000"/>
          </a:bodyPr>
          <a:lstStyle/>
          <a:p>
            <a:pPr algn="ctr"/>
            <a:r>
              <a:rPr lang="mn-MN" sz="3200" dirty="0" smtClean="0">
                <a:latin typeface="AGBengaly Mon" pitchFamily="2" charset="0"/>
              </a:rPr>
              <a:t>Сайн үйлсийн ажил</a:t>
            </a:r>
            <a:br>
              <a:rPr lang="mn-MN" sz="3200" dirty="0" smtClean="0">
                <a:latin typeface="AGBengaly Mon" pitchFamily="2" charset="0"/>
              </a:rPr>
            </a:br>
            <a:r>
              <a:rPr lang="mn-MN" dirty="0" smtClean="0">
                <a:latin typeface="AGBengaly Mon" pitchFamily="2" charset="0"/>
              </a:rPr>
              <a:t>булнайн рашааны эмчийн байрны  шалыг сольход 2 М3 банз өгсөн. </a:t>
            </a:r>
            <a:r>
              <a:rPr lang="mn-MN" sz="3200" dirty="0" smtClean="0">
                <a:latin typeface="AGBengaly Mon" pitchFamily="2" charset="0"/>
              </a:rPr>
              <a:t>  </a:t>
            </a:r>
            <a:endParaRPr lang="en-US" sz="3200" dirty="0">
              <a:latin typeface="AGBengaly Mo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699404" cy="277455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 b="15960"/>
          <a:stretch/>
        </p:blipFill>
        <p:spPr>
          <a:xfrm>
            <a:off x="4572000" y="1988840"/>
            <a:ext cx="3857625" cy="41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7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125113" cy="924475"/>
          </a:xfrm>
        </p:spPr>
        <p:txBody>
          <a:bodyPr/>
          <a:lstStyle/>
          <a:p>
            <a:pPr algn="ctr"/>
            <a:r>
              <a:rPr lang="mn-MN" dirty="0" smtClean="0">
                <a:latin typeface="AGBengaly Mon" pitchFamily="2" charset="0"/>
              </a:rPr>
              <a:t>Хашаа хөтөлбөрийн хүрээнд Ц.Отгонбаярын 4 тал хашааны 7 м3 банз хандивласан</a:t>
            </a:r>
            <a:r>
              <a:rPr lang="mn-MN" dirty="0" smtClean="0"/>
              <a:t>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508280" cy="2535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4067944" cy="22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125113" cy="924475"/>
          </a:xfrm>
        </p:spPr>
        <p:txBody>
          <a:bodyPr/>
          <a:lstStyle/>
          <a:p>
            <a:pPr algn="ctr"/>
            <a:r>
              <a:rPr lang="mn-MN" sz="2800" dirty="0" smtClean="0">
                <a:latin typeface="AGBengaly Mon" pitchFamily="2" charset="0"/>
              </a:rPr>
              <a:t>Ажилчдынхаа нийгмийн асуудлыг шийдхэд зориулж жолооч Ч.Батбилэгт хашаа, байшин шинээр барьж өгсөн. </a:t>
            </a:r>
            <a:endParaRPr lang="en-US" sz="2800" dirty="0">
              <a:latin typeface="AGBengaly Mo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97050"/>
            <a:ext cx="4124237" cy="23198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/>
          <a:stretch/>
        </p:blipFill>
        <p:spPr>
          <a:xfrm>
            <a:off x="4932039" y="3356992"/>
            <a:ext cx="3843919" cy="29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675724"/>
            <a:ext cx="7344816" cy="924475"/>
          </a:xfrm>
        </p:spPr>
        <p:txBody>
          <a:bodyPr/>
          <a:lstStyle/>
          <a:p>
            <a:pPr algn="ctr"/>
            <a:r>
              <a:rPr lang="mn-MN" dirty="0" smtClean="0">
                <a:latin typeface="AGBengaly Mon" pitchFamily="2" charset="0"/>
              </a:rPr>
              <a:t>Урианхайн хурд 2018 наадамд шүдлэн насны морины түрүү бай шагналд 555,000₮ хандивласан. </a:t>
            </a:r>
            <a:endParaRPr lang="en-US" dirty="0">
              <a:latin typeface="AGBengaly Mo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44615"/>
            <a:ext cx="3039666" cy="40528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478802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2880320"/>
          </a:xfrm>
        </p:spPr>
        <p:txBody>
          <a:bodyPr/>
          <a:lstStyle/>
          <a:p>
            <a:pPr algn="ctr"/>
            <a:r>
              <a:rPr lang="mn-MN" sz="2400" dirty="0" smtClean="0">
                <a:latin typeface="AGBengaly Mon" pitchFamily="2" charset="0"/>
              </a:rPr>
              <a:t>Ой хээрийн түймрийн үед 1-2 дугаар ээлжээр 7 хүнийг тус бүр 3 хоногийн хүнстэй өдөрт 20000₮ цалинтайгаар ажиллуулсан.  Нийт 600,000₮ цалин олгосон. </a:t>
            </a:r>
            <a:r>
              <a:rPr lang="en-US" sz="2400" dirty="0" smtClean="0">
                <a:latin typeface="AGBengaly Mon" pitchFamily="2" charset="0"/>
              </a:rPr>
              <a:t/>
            </a:r>
            <a:br>
              <a:rPr lang="en-US" sz="2400" dirty="0" smtClean="0">
                <a:latin typeface="AGBengaly Mon" pitchFamily="2" charset="0"/>
              </a:rPr>
            </a:br>
            <a:r>
              <a:rPr lang="mn-MN" sz="2400" dirty="0" smtClean="0">
                <a:latin typeface="AGBengaly Mon" pitchFamily="2" charset="0"/>
              </a:rPr>
              <a:t>А.Мөнхтайван Ч.Батбаяр Ганбаатар Э.Хатанзориг З.Болдоо Б.Энхбаяр</a:t>
            </a:r>
            <a:r>
              <a:rPr lang="mn-MN" sz="2400" smtClean="0">
                <a:latin typeface="AGBengaly Mon" pitchFamily="2" charset="0"/>
              </a:rPr>
              <a:t>,  </a:t>
            </a:r>
            <a:r>
              <a:rPr lang="mn-MN" sz="2400" smtClean="0">
                <a:latin typeface="AGBengaly Mon" pitchFamily="2" charset="0"/>
              </a:rPr>
              <a:t>Д.Ба</a:t>
            </a:r>
            <a:r>
              <a:rPr lang="mn-MN" sz="2400" smtClean="0">
                <a:latin typeface="AGBengaly Mon" pitchFamily="2" charset="0"/>
              </a:rPr>
              <a:t>атар</a:t>
            </a:r>
            <a:r>
              <a:rPr lang="mn-MN" sz="2400" smtClean="0">
                <a:latin typeface="AGBengaly Mon" pitchFamily="2" charset="0"/>
              </a:rPr>
              <a:t> </a:t>
            </a:r>
            <a:r>
              <a:rPr lang="mn-MN" sz="2400" dirty="0" smtClean="0">
                <a:latin typeface="AGBengaly Mon" pitchFamily="2" charset="0"/>
              </a:rPr>
              <a:t/>
            </a:r>
            <a:br>
              <a:rPr lang="mn-MN" sz="2400" dirty="0" smtClean="0">
                <a:latin typeface="AGBengaly Mon" pitchFamily="2" charset="0"/>
              </a:rPr>
            </a:br>
            <a:endParaRPr lang="en-US" sz="2400" dirty="0">
              <a:latin typeface="AGBengaly Mo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796217" cy="2135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2852936"/>
            <a:ext cx="4088840" cy="2952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6"/>
          <a:stretch/>
        </p:blipFill>
        <p:spPr>
          <a:xfrm>
            <a:off x="1278555" y="4714234"/>
            <a:ext cx="1691358" cy="19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 smtClean="0">
                <a:latin typeface="AGBengaly Mon" pitchFamily="2" charset="0"/>
              </a:rPr>
              <a:t>Сургуулийн дотуур байрны хайс хийхэд зориулж банз палк өгсөн</a:t>
            </a:r>
            <a:r>
              <a:rPr lang="mn-MN" dirty="0" smtClean="0"/>
              <a:t>.  </a:t>
            </a:r>
            <a:endParaRPr lang="en-US" dirty="0">
              <a:latin typeface="Adobe Garamond Pro Bold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00"/>
          <a:stretch/>
        </p:blipFill>
        <p:spPr>
          <a:xfrm>
            <a:off x="899592" y="1844824"/>
            <a:ext cx="6747284" cy="4608512"/>
          </a:xfrm>
        </p:spPr>
      </p:pic>
    </p:spTree>
    <p:extLst>
      <p:ext uri="{BB962C8B-B14F-4D97-AF65-F5344CB8AC3E}">
        <p14:creationId xmlns:p14="http://schemas.microsoft.com/office/powerpoint/2010/main" val="38526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72808" cy="1512168"/>
          </a:xfrm>
        </p:spPr>
        <p:txBody>
          <a:bodyPr>
            <a:noAutofit/>
          </a:bodyPr>
          <a:lstStyle/>
          <a:p>
            <a:pPr algn="ctr"/>
            <a:r>
              <a:rPr lang="mn-MN" sz="3600" dirty="0" smtClean="0">
                <a:latin typeface="AGBenguiat Mon" pitchFamily="34" charset="0"/>
              </a:rPr>
              <a:t>201</a:t>
            </a:r>
            <a:r>
              <a:rPr lang="en-US" sz="3600" dirty="0">
                <a:latin typeface="AGBenguiat Mon" pitchFamily="34" charset="0"/>
              </a:rPr>
              <a:t>8</a:t>
            </a:r>
            <a:r>
              <a:rPr lang="mn-MN" sz="3600" dirty="0" smtClean="0">
                <a:latin typeface="AGBenguiat Mon" pitchFamily="34" charset="0"/>
              </a:rPr>
              <a:t> онд хийсэн ажил </a:t>
            </a:r>
            <a:br>
              <a:rPr lang="mn-MN" sz="3600" dirty="0" smtClean="0">
                <a:latin typeface="AGBenguiat Mon" pitchFamily="34" charset="0"/>
              </a:rPr>
            </a:br>
            <a:r>
              <a:rPr lang="mn-MN" sz="2000" dirty="0" smtClean="0">
                <a:latin typeface="AGBenguiat Mon" pitchFamily="34" charset="0"/>
              </a:rPr>
              <a:t>Нарс шинэсэн төгөл ойн </a:t>
            </a:r>
            <a:r>
              <a:rPr lang="mn-MN" sz="2000" dirty="0">
                <a:latin typeface="AGBenguiat Mon" pitchFamily="34" charset="0"/>
              </a:rPr>
              <a:t>сум дундын ангиар  </a:t>
            </a:r>
            <a:r>
              <a:rPr lang="mn-MN" sz="2000" dirty="0" smtClean="0">
                <a:latin typeface="AGBenguiat Mon" pitchFamily="34" charset="0"/>
              </a:rPr>
              <a:t>жилийн хугацаанд </a:t>
            </a:r>
            <a:r>
              <a:rPr lang="mn-MN" sz="2000" dirty="0">
                <a:latin typeface="AGBenguiat Mon" pitchFamily="34" charset="0"/>
              </a:rPr>
              <a:t>4</a:t>
            </a:r>
            <a:r>
              <a:rPr lang="mn-MN" sz="2000" dirty="0" smtClean="0">
                <a:latin typeface="AGBenguiat Mon" pitchFamily="34" charset="0"/>
              </a:rPr>
              <a:t> удаа  талбай тусгаарлалт хийлгэж  нийт 27 га </a:t>
            </a:r>
            <a:r>
              <a:rPr lang="mn-MN" sz="2000" dirty="0">
                <a:latin typeface="AGBenguiat Mon" pitchFamily="34" charset="0"/>
              </a:rPr>
              <a:t> </a:t>
            </a:r>
            <a:r>
              <a:rPr lang="mn-MN" sz="2000" dirty="0" smtClean="0">
                <a:latin typeface="AGBenguiat Mon" pitchFamily="34" charset="0"/>
              </a:rPr>
              <a:t>газар тусгаарлуулсан.   </a:t>
            </a:r>
            <a:endParaRPr lang="en-US" sz="2800" dirty="0">
              <a:latin typeface="AGBenguiat Mon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38" y="3701097"/>
            <a:ext cx="3916500" cy="293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6464"/>
          <a:stretch/>
        </p:blipFill>
        <p:spPr>
          <a:xfrm>
            <a:off x="323257" y="1916832"/>
            <a:ext cx="453148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" y="188640"/>
            <a:ext cx="7344816" cy="6525344"/>
          </a:xfrm>
        </p:spPr>
      </p:pic>
    </p:spTree>
    <p:extLst>
      <p:ext uri="{BB962C8B-B14F-4D97-AF65-F5344CB8AC3E}">
        <p14:creationId xmlns:p14="http://schemas.microsoft.com/office/powerpoint/2010/main" val="931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1800200"/>
          </a:xfrm>
        </p:spPr>
        <p:txBody>
          <a:bodyPr>
            <a:noAutofit/>
          </a:bodyPr>
          <a:lstStyle/>
          <a:p>
            <a:pPr algn="ctr"/>
            <a:r>
              <a:rPr lang="mn-MN" sz="2400" dirty="0" smtClean="0">
                <a:latin typeface="AGBenguiat Mon" pitchFamily="34" charset="0"/>
              </a:rPr>
              <a:t>1. 3 дугаар багийн нутаг дэвсгэрт “Нам” гэх </a:t>
            </a:r>
            <a:br>
              <a:rPr lang="mn-MN" sz="2400" dirty="0" smtClean="0">
                <a:latin typeface="AGBenguiat Mon" pitchFamily="34" charset="0"/>
              </a:rPr>
            </a:br>
            <a:r>
              <a:rPr lang="mn-MN" sz="2400" dirty="0" smtClean="0">
                <a:latin typeface="AGBenguiat Mon" pitchFamily="34" charset="0"/>
              </a:rPr>
              <a:t>газар  5 га талбайг ойн арчилгааны огтлолтоор авсан .</a:t>
            </a:r>
            <a:br>
              <a:rPr lang="mn-MN" sz="2400" dirty="0" smtClean="0">
                <a:latin typeface="AGBenguiat Mon" pitchFamily="34" charset="0"/>
              </a:rPr>
            </a:br>
            <a:r>
              <a:rPr lang="mn-MN" sz="2400" dirty="0" smtClean="0">
                <a:latin typeface="AGBenguiat Mon" pitchFamily="34" charset="0"/>
              </a:rPr>
              <a:t>Үүний хэрэглээ 44,2 м3  үнэ: 790398 ₮,  түлээ 51,3 м3  үнэ: 209304₮, </a:t>
            </a:r>
            <a:endParaRPr lang="en-US" sz="2400" dirty="0">
              <a:latin typeface="AGBenguiat Mon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276872"/>
            <a:ext cx="3299851" cy="424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168352" cy="424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7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mn-MN" sz="2800" dirty="0" smtClean="0">
                <a:latin typeface="AGBenguiat Mon" pitchFamily="34" charset="0"/>
              </a:rPr>
              <a:t>2. 5 дугаар багийн “Урт бэл” гэх газар 12га газрыг ойн цэвэрлэгээний огтлолтоор  хэрэглээ 126,6м3 үнэ: 954108₮, түлээ 244,9 м3 үнэ 558372₮</a:t>
            </a:r>
            <a:endParaRPr lang="en-US" sz="2800" dirty="0">
              <a:latin typeface="AGBenguiat Mon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04516"/>
            <a:ext cx="3867680" cy="2900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54896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506496"/>
          </a:xfrm>
        </p:spPr>
        <p:txBody>
          <a:bodyPr>
            <a:normAutofit fontScale="90000"/>
          </a:bodyPr>
          <a:lstStyle/>
          <a:p>
            <a:pPr algn="ctr"/>
            <a:r>
              <a:rPr lang="mn-MN" sz="2800" dirty="0" smtClean="0">
                <a:latin typeface="AGBenguiat Mon" pitchFamily="34" charset="0"/>
              </a:rPr>
              <a:t>3. 1 дүгээр багийн “Мун” гэх газар 5 га ойн цэвэрлэгээний огтлолтоор. </a:t>
            </a:r>
            <a:br>
              <a:rPr lang="mn-MN" sz="2800" dirty="0" smtClean="0">
                <a:latin typeface="AGBenguiat Mon" pitchFamily="34" charset="0"/>
              </a:rPr>
            </a:br>
            <a:r>
              <a:rPr lang="mn-MN" sz="2800" dirty="0" smtClean="0">
                <a:latin typeface="AGBenguiat Mon" pitchFamily="34" charset="0"/>
              </a:rPr>
              <a:t>Хэрэглээ 55,9 м3, үнэ:891270₮, түлээ 123,7 м3, үнэ: 445320₮  </a:t>
            </a:r>
            <a:endParaRPr lang="en-US" sz="2800" dirty="0">
              <a:latin typeface="AGBenguiat Mon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33831"/>
            <a:ext cx="3096344" cy="41631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125113" cy="2393236"/>
          </a:xfrm>
        </p:spPr>
        <p:txBody>
          <a:bodyPr/>
          <a:lstStyle/>
          <a:p>
            <a:pPr algn="ctr"/>
            <a:r>
              <a:rPr lang="en-US" dirty="0" smtClean="0">
                <a:latin typeface="AGBenguiat Mon" pitchFamily="34" charset="0"/>
              </a:rPr>
              <a:t>4</a:t>
            </a:r>
            <a:r>
              <a:rPr lang="mn-MN" dirty="0" smtClean="0">
                <a:latin typeface="AGBenguiat Mon" pitchFamily="34" charset="0"/>
              </a:rPr>
              <a:t>. 1-р багийн “Ноён” гэх газар 5 га талбайг ойн цэвэрлэгээний ажлаар тусгаарлуулсан. Хэрэглээ 29.2 м3, түлээ 142,1м3, </a:t>
            </a:r>
            <a:endParaRPr lang="en-US" dirty="0">
              <a:latin typeface="AGBenguiat Mon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95244"/>
            <a:ext cx="4104456" cy="32426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5" y="292494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4557" y="548680"/>
            <a:ext cx="5794806" cy="924475"/>
          </a:xfrm>
        </p:spPr>
        <p:txBody>
          <a:bodyPr>
            <a:normAutofit/>
          </a:bodyPr>
          <a:lstStyle/>
          <a:p>
            <a:r>
              <a:rPr lang="mn-MN" dirty="0" smtClean="0"/>
              <a:t> </a:t>
            </a:r>
            <a:r>
              <a:rPr lang="mn-MN" dirty="0">
                <a:latin typeface="AGBenguiat Mon" pitchFamily="34" charset="0"/>
              </a:rPr>
              <a:t>Н</a:t>
            </a:r>
            <a:r>
              <a:rPr lang="mn-MN" dirty="0" smtClean="0">
                <a:latin typeface="AGBenguiat Mon" pitchFamily="34" charset="0"/>
              </a:rPr>
              <a:t>ийт хэрэглээ 255,8 м3.</a:t>
            </a:r>
            <a:r>
              <a:rPr lang="mn-M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Benguiat Mon" pitchFamily="34" charset="0"/>
              </a:rPr>
              <a:t> </a:t>
            </a:r>
            <a:endParaRPr lang="en-US" dirty="0">
              <a:latin typeface="AGBenguiat Mon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"/>
          <a:stretch/>
        </p:blipFill>
        <p:spPr>
          <a:xfrm>
            <a:off x="323528" y="1988840"/>
            <a:ext cx="3831854" cy="23042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26254" r="2718"/>
          <a:stretch/>
        </p:blipFill>
        <p:spPr>
          <a:xfrm>
            <a:off x="4211960" y="3861048"/>
            <a:ext cx="3600400" cy="26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 smtClean="0">
                <a:latin typeface="AGBenguiat Mon" pitchFamily="34" charset="0"/>
              </a:rPr>
              <a:t>Түлээ.  562 м3. </a:t>
            </a:r>
            <a:endParaRPr lang="en-US" dirty="0">
              <a:latin typeface="AGBenguiat Mon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4032448" cy="30243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1070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n-MN" dirty="0" smtClean="0">
                <a:latin typeface="AGBenguiat Mon" pitchFamily="34" charset="0"/>
              </a:rPr>
              <a:t>2018 онд орон нутгийн орлогт нийт 5,404,760₮ тушаасан. </a:t>
            </a:r>
            <a:endParaRPr lang="en-US" dirty="0">
              <a:latin typeface="AGBenguiat Mon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r="7350"/>
          <a:stretch/>
        </p:blipFill>
        <p:spPr>
          <a:xfrm>
            <a:off x="899592" y="2564904"/>
            <a:ext cx="7304856" cy="40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469</TotalTime>
  <Words>258</Words>
  <Application>Microsoft Office PowerPoint</Application>
  <PresentationFormat>On-screen Show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Winter</vt:lpstr>
      <vt:lpstr>Танилцуулга .</vt:lpstr>
      <vt:lpstr>2018 онд хийсэн ажил  Нарс шинэсэн төгөл ойн сум дундын ангиар  жилийн хугацаанд 4 удаа  талбай тусгаарлалт хийлгэж  нийт 27 га  газар тусгаарлуулсан.   </vt:lpstr>
      <vt:lpstr>1. 3 дугаар багийн нутаг дэвсгэрт “Нам” гэх  газар  5 га талбайг ойн арчилгааны огтлолтоор авсан . Үүний хэрэглээ 44,2 м3  үнэ: 790398 ₮,  түлээ 51,3 м3  үнэ: 209304₮, </vt:lpstr>
      <vt:lpstr>2. 5 дугаар багийн “Урт бэл” гэх газар 12га газрыг ойн цэвэрлэгээний огтлолтоор  хэрэглээ 126,6м3 үнэ: 954108₮, түлээ 244,9 м3 үнэ 558372₮</vt:lpstr>
      <vt:lpstr>3. 1 дүгээр багийн “Мун” гэх газар 5 га ойн цэвэрлэгээний огтлолтоор.  Хэрэглээ 55,9 м3, үнэ:891270₮, түлээ 123,7 м3, үнэ: 445320₮  </vt:lpstr>
      <vt:lpstr>4. 1-р багийн “Ноён” гэх газар 5 га талбайг ойн цэвэрлэгээний ажлаар тусгаарлуулсан. Хэрэглээ 29.2 м3, түлээ 142,1м3, </vt:lpstr>
      <vt:lpstr> Нийт хэрэглээ 255,8 м3. </vt:lpstr>
      <vt:lpstr>Түлээ.  562 м3. </vt:lpstr>
      <vt:lpstr>2018 онд орон нутгийн орлогт нийт 5,404,760₮ тушаасан. </vt:lpstr>
      <vt:lpstr>Талбай цэвэрлэхийн өмнөх болон цэвэрлэсний  дараах байдал. </vt:lpstr>
      <vt:lpstr>Ажилчид ба цалин олголт </vt:lpstr>
      <vt:lpstr>Машин тоног төхөөрөмж </vt:lpstr>
      <vt:lpstr>      Үйлдвэрлэлийн  тоног төхөөрөмж </vt:lpstr>
      <vt:lpstr>Сайн үйлсийн ажил булнайн рашааны эмчийн байрны  шалыг сольход 2 М3 банз өгсөн.   </vt:lpstr>
      <vt:lpstr>Хашаа хөтөлбөрийн хүрээнд Ц.Отгонбаярын 4 тал хашааны 7 м3 банз хандивласан. </vt:lpstr>
      <vt:lpstr>Ажилчдынхаа нийгмийн асуудлыг шийдхэд зориулж жолооч Ч.Батбилэгт хашаа, байшин шинээр барьж өгсөн. </vt:lpstr>
      <vt:lpstr>Урианхайн хурд 2018 наадамд шүдлэн насны морины түрүү бай шагналд 555,000₮ хандивласан. </vt:lpstr>
      <vt:lpstr>Ой хээрийн түймрийн үед 1-2 дугаар ээлжээр 7 хүнийг тус бүр 3 хоногийн хүнстэй өдөрт 20000₮ цалинтайгаар ажиллуулсан.  Нийт 600,000₮ цалин олгосон.  А.Мөнхтайван Ч.Батбаяр Ганбаатар Э.Хатанзориг З.Болдоо Б.Энхбаяр,  Д.Баатар  </vt:lpstr>
      <vt:lpstr>Сургуулийн дотуур байрны хайс хийхэд зориулж банз палк өгсөн.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Танилцуулга .</dc:title>
  <dc:creator>doctor</dc:creator>
  <cp:lastModifiedBy>doctor</cp:lastModifiedBy>
  <cp:revision>72</cp:revision>
  <dcterms:created xsi:type="dcterms:W3CDTF">2016-11-24T12:03:32Z</dcterms:created>
  <dcterms:modified xsi:type="dcterms:W3CDTF">2018-12-16T14:10:35Z</dcterms:modified>
</cp:coreProperties>
</file>